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re">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jpeg"/><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jpe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Обработка и анализ изображений: использование компьютерной графики в томографии"/>
          <p:cNvSpPr txBox="1"/>
          <p:nvPr>
            <p:ph type="title"/>
          </p:nvPr>
        </p:nvSpPr>
        <p:spPr>
          <a:prstGeom prst="rect">
            <a:avLst/>
          </a:prstGeom>
        </p:spPr>
        <p:txBody>
          <a:bodyPr/>
          <a:lstStyle>
            <a:lvl1pPr defTabSz="292100">
              <a:defRPr sz="6700"/>
            </a:lvl1pPr>
          </a:lstStyle>
          <a:p>
            <a:pPr/>
            <a:r>
              <a:t>Обработка и анализ изображений: использование компьютерной графики в томографии</a:t>
            </a:r>
          </a:p>
        </p:txBody>
      </p:sp>
      <p:sp>
        <p:nvSpPr>
          <p:cNvPr id="167" name="Бакланова анастасия ИУ9-43Б"/>
          <p:cNvSpPr txBox="1"/>
          <p:nvPr>
            <p:ph type="body" sz="quarter" idx="1"/>
          </p:nvPr>
        </p:nvSpPr>
        <p:spPr>
          <a:prstGeom prst="rect">
            <a:avLst/>
          </a:prstGeom>
        </p:spPr>
        <p:txBody>
          <a:bodyPr/>
          <a:lstStyle>
            <a:lvl1pPr>
              <a:defRPr sz="2900">
                <a:solidFill>
                  <a:srgbClr val="000000"/>
                </a:solidFill>
              </a:defRPr>
            </a:lvl1pPr>
          </a:lstStyle>
          <a:p>
            <a:pPr/>
            <a:r>
              <a:t>Бакланова анастасия ИУ9-43Б</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Алгоритмы компьютерной томографии"/>
          <p:cNvSpPr txBox="1"/>
          <p:nvPr>
            <p:ph type="body" idx="13"/>
          </p:nvPr>
        </p:nvSpPr>
        <p:spPr>
          <a:prstGeom prst="rect">
            <a:avLst/>
          </a:prstGeom>
        </p:spPr>
        <p:txBody>
          <a:bodyPr/>
          <a:lstStyle/>
          <a:p>
            <a:pPr/>
            <a:r>
              <a:t>Алгоритмы компьютерной томографии</a:t>
            </a:r>
          </a:p>
        </p:txBody>
      </p:sp>
      <p:sp>
        <p:nvSpPr>
          <p:cNvPr id="210" name="Метод обратного проецирования"/>
          <p:cNvSpPr txBox="1"/>
          <p:nvPr>
            <p:ph type="title"/>
          </p:nvPr>
        </p:nvSpPr>
        <p:spPr>
          <a:prstGeom prst="rect">
            <a:avLst/>
          </a:prstGeom>
        </p:spPr>
        <p:txBody>
          <a:bodyPr/>
          <a:lstStyle>
            <a:lvl1pPr defTabSz="467359">
              <a:spcBef>
                <a:spcPts val="2200"/>
              </a:spcBef>
              <a:defRPr sz="4800"/>
            </a:lvl1pPr>
          </a:lstStyle>
          <a:p>
            <a:pPr/>
            <a:r>
              <a:t>Метод обратного проецирования</a:t>
            </a:r>
          </a:p>
        </p:txBody>
      </p:sp>
      <p:sp>
        <p:nvSpPr>
          <p:cNvPr id="211" name="Суть этого алгоритма в том, что он оценивает плотность в абсолютно любой точке сечения. Это происходит благодаря сложению лучевых сумм для каждого луча, который проходит через искомую точку. Реконструкция выполняется путём обратного проецированная каждой из проекций через плоскость. То есть, надо приложить ко всем точкам, образующим луч, величину сигнала, которая соответствует нашей лучевой сумме. После проведения такой процедуры ко всем проекциям, на выход мы получаем приближённую аппроксимацию исходного объекта."/>
          <p:cNvSpPr txBox="1"/>
          <p:nvPr>
            <p:ph type="body" sz="half" idx="1"/>
          </p:nvPr>
        </p:nvSpPr>
        <p:spPr>
          <a:xfrm>
            <a:off x="406400" y="2743200"/>
            <a:ext cx="6424913" cy="6844064"/>
          </a:xfrm>
          <a:prstGeom prst="rect">
            <a:avLst/>
          </a:prstGeom>
        </p:spPr>
        <p:txBody>
          <a:bodyPr/>
          <a:lstStyle>
            <a:lvl1pPr marL="320040" indent="-320040" defTabSz="420624">
              <a:spcBef>
                <a:spcPts val="2000"/>
              </a:spcBef>
              <a:defRPr sz="2448">
                <a:solidFill>
                  <a:srgbClr val="000000"/>
                </a:solidFill>
              </a:defRPr>
            </a:lvl1pPr>
          </a:lstStyle>
          <a:p>
            <a:pPr/>
            <a:r>
              <a:t>Суть этого алгоритма в том, что он оценивает плотность в абсолютно любой точке сечения. Это происходит благодаря сложению лучевых сумм для каждого луча, который проходит через искомую точку. Реконструкция выполняется путём обратного проецированная каждой из проекций через плоскость. То есть, надо приложить ко всем точкам, образующим луч, величину сигнала, которая соответствует нашей лучевой сумме. После проведения такой процедуры ко всем проекциям, на выход мы получаем приближённую аппроксимацию исходного объекта.</a:t>
            </a:r>
          </a:p>
        </p:txBody>
      </p:sp>
      <p:pic>
        <p:nvPicPr>
          <p:cNvPr id="212" name="Screenshot 2019-05-26 at 16.54.51.png" descr="Screenshot 2019-05-26 at 16.54.51.png"/>
          <p:cNvPicPr>
            <a:picLocks noChangeAspect="1"/>
          </p:cNvPicPr>
          <p:nvPr/>
        </p:nvPicPr>
        <p:blipFill>
          <a:blip r:embed="rId2">
            <a:extLst/>
          </a:blip>
          <a:stretch>
            <a:fillRect/>
          </a:stretch>
        </p:blipFill>
        <p:spPr>
          <a:xfrm>
            <a:off x="6842809" y="2968642"/>
            <a:ext cx="6024782" cy="4933916"/>
          </a:xfrm>
          <a:prstGeom prst="rect">
            <a:avLst/>
          </a:prstGeom>
          <a:ln w="12700">
            <a:miter lim="400000"/>
          </a:ln>
        </p:spPr>
      </p:pic>
      <p:pic>
        <p:nvPicPr>
          <p:cNvPr id="213" name="Screenshot 2019-05-26 at 16.55.43.png" descr="Screenshot 2019-05-26 at 16.55.43.png"/>
          <p:cNvPicPr>
            <a:picLocks noChangeAspect="1"/>
          </p:cNvPicPr>
          <p:nvPr/>
        </p:nvPicPr>
        <p:blipFill>
          <a:blip r:embed="rId3">
            <a:extLst/>
          </a:blip>
          <a:stretch>
            <a:fillRect/>
          </a:stretch>
        </p:blipFill>
        <p:spPr>
          <a:xfrm>
            <a:off x="8578849" y="1498432"/>
            <a:ext cx="2552701" cy="977901"/>
          </a:xfrm>
          <a:prstGeom prst="rect">
            <a:avLst/>
          </a:prstGeom>
          <a:ln w="12700">
            <a:miter lim="400000"/>
          </a:ln>
        </p:spPr>
      </p:pic>
      <p:pic>
        <p:nvPicPr>
          <p:cNvPr id="214" name="Screenshot 2019-05-26 at 16.56.00.png" descr="Screenshot 2019-05-26 at 16.56.00.png"/>
          <p:cNvPicPr>
            <a:picLocks noChangeAspect="1"/>
          </p:cNvPicPr>
          <p:nvPr/>
        </p:nvPicPr>
        <p:blipFill>
          <a:blip r:embed="rId4">
            <a:extLst/>
          </a:blip>
          <a:stretch>
            <a:fillRect/>
          </a:stretch>
        </p:blipFill>
        <p:spPr>
          <a:xfrm>
            <a:off x="7543799" y="8394867"/>
            <a:ext cx="4622801" cy="8636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Алгоритмы компьютерной томографии"/>
          <p:cNvSpPr txBox="1"/>
          <p:nvPr>
            <p:ph type="body" idx="13"/>
          </p:nvPr>
        </p:nvSpPr>
        <p:spPr>
          <a:prstGeom prst="rect">
            <a:avLst/>
          </a:prstGeom>
        </p:spPr>
        <p:txBody>
          <a:bodyPr/>
          <a:lstStyle/>
          <a:p>
            <a:pPr/>
            <a:r>
              <a:t>Алгоритмы компьютерной томографии</a:t>
            </a:r>
          </a:p>
        </p:txBody>
      </p:sp>
      <p:sp>
        <p:nvSpPr>
          <p:cNvPr id="217" name="метод обратного проецирования с фильтрацией"/>
          <p:cNvSpPr txBox="1"/>
          <p:nvPr>
            <p:ph type="title"/>
          </p:nvPr>
        </p:nvSpPr>
        <p:spPr>
          <a:xfrm>
            <a:off x="406400" y="1536700"/>
            <a:ext cx="6737720" cy="1241167"/>
          </a:xfrm>
          <a:prstGeom prst="rect">
            <a:avLst/>
          </a:prstGeom>
        </p:spPr>
        <p:txBody>
          <a:bodyPr/>
          <a:lstStyle>
            <a:lvl1pPr defTabSz="426466">
              <a:spcBef>
                <a:spcPts val="2000"/>
              </a:spcBef>
              <a:defRPr sz="4380"/>
            </a:lvl1pPr>
          </a:lstStyle>
          <a:p>
            <a:pPr/>
            <a:r>
              <a:t>метод обратного проецирования с фильтрацией</a:t>
            </a:r>
          </a:p>
        </p:txBody>
      </p:sp>
      <p:sp>
        <p:nvSpPr>
          <p:cNvPr id="218" name="Ложные неоднородности, которые служили существенным недостатком, приводящим к неточностям в прошлом алгоритме, устраняются с помощью суммирования проекций, в которых при свёртке с ядром усиливаются экстремумы.…"/>
          <p:cNvSpPr txBox="1"/>
          <p:nvPr>
            <p:ph type="body" sz="half" idx="1"/>
          </p:nvPr>
        </p:nvSpPr>
        <p:spPr>
          <a:xfrm>
            <a:off x="406400" y="2743200"/>
            <a:ext cx="6682519" cy="6108700"/>
          </a:xfrm>
          <a:prstGeom prst="rect">
            <a:avLst/>
          </a:prstGeom>
        </p:spPr>
        <p:txBody>
          <a:bodyPr/>
          <a:lstStyle/>
          <a:p>
            <a:pPr marL="311150" indent="-311150" defTabSz="408940">
              <a:spcBef>
                <a:spcPts val="1900"/>
              </a:spcBef>
              <a:defRPr sz="2380">
                <a:solidFill>
                  <a:srgbClr val="000000"/>
                </a:solidFill>
              </a:defRPr>
            </a:pPr>
            <a:r>
              <a:t>Ложные неоднородности, которые служили существенным недостатком, приводящим к неточностям в прошлом алгоритме, устраняются с помощью суммирования проекций, в которых при свёртке с ядром усиливаются экстремумы.</a:t>
            </a:r>
          </a:p>
          <a:p>
            <a:pPr marL="311150" indent="-311150" defTabSz="408940">
              <a:spcBef>
                <a:spcPts val="1900"/>
              </a:spcBef>
              <a:defRPr sz="2380">
                <a:solidFill>
                  <a:srgbClr val="000000"/>
                </a:solidFill>
              </a:defRPr>
            </a:pPr>
            <a:r>
              <a:t>Сильным преимуществом алгоритма обратного проецированная с фильтрацией является удобство. А именно - проводить вычисления для реконструкции изображения можно почти одновременно с записью проекций в массив.</a:t>
            </a:r>
          </a:p>
        </p:txBody>
      </p:sp>
      <p:pic>
        <p:nvPicPr>
          <p:cNvPr id="219" name="Screenshot 2019-05-26 at 17.06.58.png" descr="Screenshot 2019-05-26 at 17.06.58.png"/>
          <p:cNvPicPr>
            <a:picLocks noChangeAspect="1"/>
          </p:cNvPicPr>
          <p:nvPr/>
        </p:nvPicPr>
        <p:blipFill>
          <a:blip r:embed="rId2">
            <a:extLst/>
          </a:blip>
          <a:stretch>
            <a:fillRect/>
          </a:stretch>
        </p:blipFill>
        <p:spPr>
          <a:xfrm>
            <a:off x="7791449" y="1688960"/>
            <a:ext cx="4127501" cy="977901"/>
          </a:xfrm>
          <a:prstGeom prst="rect">
            <a:avLst/>
          </a:prstGeom>
          <a:ln w="12700">
            <a:miter lim="400000"/>
          </a:ln>
        </p:spPr>
      </p:pic>
      <p:pic>
        <p:nvPicPr>
          <p:cNvPr id="220" name="Screenshot 2019-05-26 at 17.07.13.png" descr="Screenshot 2019-05-26 at 17.07.13.png"/>
          <p:cNvPicPr>
            <a:picLocks noChangeAspect="1"/>
          </p:cNvPicPr>
          <p:nvPr/>
        </p:nvPicPr>
        <p:blipFill>
          <a:blip r:embed="rId3">
            <a:extLst/>
          </a:blip>
          <a:stretch>
            <a:fillRect/>
          </a:stretch>
        </p:blipFill>
        <p:spPr>
          <a:xfrm>
            <a:off x="7245349" y="3135181"/>
            <a:ext cx="5219701" cy="1003301"/>
          </a:xfrm>
          <a:prstGeom prst="rect">
            <a:avLst/>
          </a:prstGeom>
          <a:ln w="12700">
            <a:miter lim="400000"/>
          </a:ln>
        </p:spPr>
      </p:pic>
      <p:pic>
        <p:nvPicPr>
          <p:cNvPr id="221" name="Screenshot 2019-05-26 at 17.15.03.png" descr="Screenshot 2019-05-26 at 17.15.03.png"/>
          <p:cNvPicPr>
            <a:picLocks noChangeAspect="1"/>
          </p:cNvPicPr>
          <p:nvPr/>
        </p:nvPicPr>
        <p:blipFill>
          <a:blip r:embed="rId4">
            <a:extLst/>
          </a:blip>
          <a:stretch>
            <a:fillRect/>
          </a:stretch>
        </p:blipFill>
        <p:spPr>
          <a:xfrm>
            <a:off x="7368526" y="4606802"/>
            <a:ext cx="4973348" cy="481695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Алгоритмы компьютерной томографии"/>
          <p:cNvSpPr txBox="1"/>
          <p:nvPr>
            <p:ph type="body" idx="13"/>
          </p:nvPr>
        </p:nvSpPr>
        <p:spPr>
          <a:prstGeom prst="rect">
            <a:avLst/>
          </a:prstGeom>
        </p:spPr>
        <p:txBody>
          <a:bodyPr/>
          <a:lstStyle/>
          <a:p>
            <a:pPr/>
            <a:r>
              <a:t>Алгоритмы компьютерной томографии</a:t>
            </a:r>
          </a:p>
        </p:txBody>
      </p:sp>
      <p:sp>
        <p:nvSpPr>
          <p:cNvPr id="224" name="алгебраический метод восстановления"/>
          <p:cNvSpPr txBox="1"/>
          <p:nvPr>
            <p:ph type="title"/>
          </p:nvPr>
        </p:nvSpPr>
        <p:spPr>
          <a:prstGeom prst="rect">
            <a:avLst/>
          </a:prstGeom>
        </p:spPr>
        <p:txBody>
          <a:bodyPr/>
          <a:lstStyle>
            <a:lvl1pPr defTabSz="467359">
              <a:spcBef>
                <a:spcPts val="2200"/>
              </a:spcBef>
              <a:defRPr sz="4800"/>
            </a:lvl1pPr>
          </a:lstStyle>
          <a:p>
            <a:pPr/>
            <a:r>
              <a:t>алгебраический метод восстановления</a:t>
            </a:r>
          </a:p>
        </p:txBody>
      </p:sp>
      <p:sp>
        <p:nvSpPr>
          <p:cNvPr id="225" name="Если изображение f дискретизировать, то удобнее всего сделать это в двух разных индексациях.…"/>
          <p:cNvSpPr txBox="1"/>
          <p:nvPr>
            <p:ph type="body" sz="half" idx="1"/>
          </p:nvPr>
        </p:nvSpPr>
        <p:spPr>
          <a:xfrm>
            <a:off x="430311" y="2381249"/>
            <a:ext cx="6302462" cy="6108701"/>
          </a:xfrm>
          <a:prstGeom prst="rect">
            <a:avLst/>
          </a:prstGeom>
        </p:spPr>
        <p:txBody>
          <a:bodyPr/>
          <a:lstStyle/>
          <a:p>
            <a:pPr marL="444500" indent="-444500">
              <a:defRPr sz="3000">
                <a:solidFill>
                  <a:srgbClr val="000000"/>
                </a:solidFill>
              </a:defRPr>
            </a:pPr>
            <a:r>
              <a:t>Если изображение f дискретизировать, то удобнее всего сделать это в двух разных индексациях. </a:t>
            </a:r>
          </a:p>
          <a:p>
            <a:pPr marL="444500" indent="-444500">
              <a:defRPr sz="3000">
                <a:solidFill>
                  <a:srgbClr val="000000"/>
                </a:solidFill>
              </a:defRPr>
            </a:pPr>
            <a:r>
              <a:t>Проекционные данные, как ЛО: p=Wf</a:t>
            </a:r>
          </a:p>
          <a:p>
            <a:pPr marL="444500" indent="-444500">
              <a:defRPr sz="3000">
                <a:solidFill>
                  <a:srgbClr val="000000"/>
                </a:solidFill>
              </a:defRPr>
            </a:pPr>
            <a:r>
              <a:t>Само изображение будет реконструироваться итерациями по формуле:</a:t>
            </a:r>
          </a:p>
        </p:txBody>
      </p:sp>
      <p:pic>
        <p:nvPicPr>
          <p:cNvPr id="226" name="Screenshot 2019-05-26 at 17.18.13.png" descr="Screenshot 2019-05-26 at 17.18.13.png"/>
          <p:cNvPicPr>
            <a:picLocks noChangeAspect="1"/>
          </p:cNvPicPr>
          <p:nvPr/>
        </p:nvPicPr>
        <p:blipFill>
          <a:blip r:embed="rId2">
            <a:extLst/>
          </a:blip>
          <a:stretch>
            <a:fillRect/>
          </a:stretch>
        </p:blipFill>
        <p:spPr>
          <a:xfrm>
            <a:off x="6988412" y="3498581"/>
            <a:ext cx="5733576" cy="3874038"/>
          </a:xfrm>
          <a:prstGeom prst="rect">
            <a:avLst/>
          </a:prstGeom>
          <a:ln w="12700">
            <a:miter lim="400000"/>
          </a:ln>
        </p:spPr>
      </p:pic>
      <p:pic>
        <p:nvPicPr>
          <p:cNvPr id="227" name="Screenshot 2019-05-26 at 17.22.12.png" descr="Screenshot 2019-05-26 at 17.22.12.png"/>
          <p:cNvPicPr>
            <a:picLocks noChangeAspect="1"/>
          </p:cNvPicPr>
          <p:nvPr/>
        </p:nvPicPr>
        <p:blipFill>
          <a:blip r:embed="rId3">
            <a:extLst/>
          </a:blip>
          <a:stretch>
            <a:fillRect/>
          </a:stretch>
        </p:blipFill>
        <p:spPr>
          <a:xfrm>
            <a:off x="531745" y="7961328"/>
            <a:ext cx="5384739" cy="1223805"/>
          </a:xfrm>
          <a:prstGeom prst="rect">
            <a:avLst/>
          </a:prstGeom>
          <a:ln w="12700">
            <a:miter lim="400000"/>
          </a:ln>
        </p:spPr>
      </p:pic>
      <p:pic>
        <p:nvPicPr>
          <p:cNvPr id="228" name="Screenshot 2019-05-26 at 17.22.40.png" descr="Screenshot 2019-05-26 at 17.22.40.png"/>
          <p:cNvPicPr>
            <a:picLocks noChangeAspect="1"/>
          </p:cNvPicPr>
          <p:nvPr/>
        </p:nvPicPr>
        <p:blipFill>
          <a:blip r:embed="rId4">
            <a:extLst/>
          </a:blip>
          <a:stretch>
            <a:fillRect/>
          </a:stretch>
        </p:blipFill>
        <p:spPr>
          <a:xfrm>
            <a:off x="9052575" y="2267688"/>
            <a:ext cx="1605250" cy="1223805"/>
          </a:xfrm>
          <a:prstGeom prst="rect">
            <a:avLst/>
          </a:prstGeom>
          <a:ln w="12700">
            <a:miter lim="400000"/>
          </a:ln>
        </p:spPr>
      </p:pic>
      <p:pic>
        <p:nvPicPr>
          <p:cNvPr id="229" name="Screenshot 2019-05-26 at 17.23.03.png" descr="Screenshot 2019-05-26 at 17.23.03.png"/>
          <p:cNvPicPr>
            <a:picLocks noChangeAspect="1"/>
          </p:cNvPicPr>
          <p:nvPr/>
        </p:nvPicPr>
        <p:blipFill>
          <a:blip r:embed="rId5">
            <a:extLst/>
          </a:blip>
          <a:stretch>
            <a:fillRect/>
          </a:stretch>
        </p:blipFill>
        <p:spPr>
          <a:xfrm>
            <a:off x="7591004" y="7867190"/>
            <a:ext cx="4528392" cy="141208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Алгоритмы компьютерной томографии"/>
          <p:cNvSpPr txBox="1"/>
          <p:nvPr>
            <p:ph type="body" idx="13"/>
          </p:nvPr>
        </p:nvSpPr>
        <p:spPr>
          <a:prstGeom prst="rect">
            <a:avLst/>
          </a:prstGeom>
        </p:spPr>
        <p:txBody>
          <a:bodyPr/>
          <a:lstStyle/>
          <a:p>
            <a:pPr/>
            <a:r>
              <a:t>Алгоритмы компьютерной томографии</a:t>
            </a:r>
          </a:p>
        </p:txBody>
      </p:sp>
      <p:sp>
        <p:nvSpPr>
          <p:cNvPr id="232" name="Заключение"/>
          <p:cNvSpPr txBox="1"/>
          <p:nvPr>
            <p:ph type="title"/>
          </p:nvPr>
        </p:nvSpPr>
        <p:spPr>
          <a:xfrm>
            <a:off x="406400" y="1258561"/>
            <a:ext cx="12192000" cy="723901"/>
          </a:xfrm>
          <a:prstGeom prst="rect">
            <a:avLst/>
          </a:prstGeom>
        </p:spPr>
        <p:txBody>
          <a:bodyPr/>
          <a:lstStyle>
            <a:lvl1pPr defTabSz="467359">
              <a:spcBef>
                <a:spcPts val="2200"/>
              </a:spcBef>
              <a:defRPr sz="4800"/>
            </a:lvl1pPr>
          </a:lstStyle>
          <a:p>
            <a:pPr/>
            <a:r>
              <a:t>Заключение</a:t>
            </a:r>
          </a:p>
        </p:txBody>
      </p:sp>
      <p:sp>
        <p:nvSpPr>
          <p:cNvPr id="233" name="В медицине, а особенно в диагностике заболеваний очень важна точность для досконального понимания где именно и в каком состоянии находится интересующий врача орган. Итерационные методы, несмотря на свою низкую вычислительную способность, имеют также ряд преимуществ над аналитическими методами. Во-первых, можно создавать алгоритмы с заранее заданными известными свойствами, которые довольно удобны на практике, так как это дает возможность работать в интерактивном режиме. Во-вторых, можно выбрать — быстро, но менее качественно или медленно, но качество будет лучше."/>
          <p:cNvSpPr txBox="1"/>
          <p:nvPr>
            <p:ph type="body" sz="half" idx="1"/>
          </p:nvPr>
        </p:nvSpPr>
        <p:spPr>
          <a:xfrm>
            <a:off x="345693" y="1869987"/>
            <a:ext cx="12313414" cy="3287423"/>
          </a:xfrm>
          <a:prstGeom prst="rect">
            <a:avLst/>
          </a:prstGeom>
        </p:spPr>
        <p:txBody>
          <a:bodyPr/>
          <a:lstStyle>
            <a:lvl1pPr marL="302260" indent="-302260" defTabSz="397256">
              <a:spcBef>
                <a:spcPts val="1900"/>
              </a:spcBef>
              <a:defRPr sz="2312">
                <a:solidFill>
                  <a:srgbClr val="000000"/>
                </a:solidFill>
              </a:defRPr>
            </a:lvl1pPr>
          </a:lstStyle>
          <a:p>
            <a:pPr/>
            <a:r>
              <a:t>В медицине, а особенно в диагностике заболеваний очень важна точность для досконального понимания где именно и в каком состоянии находится интересующий врача орган. Итерационные методы, несмотря на свою низкую вычислительную способность, имеют также ряд преимуществ над аналитическими методами. Во-первых, можно создавать алгоритмы с заранее заданными известными свойствами, которые довольно удобны на практике, так как это дает возможность работать в интерактивном режиме. Во-вторых, можно выбрать — быстро, но менее качественно или медленно, но качество будет лучше.</a:t>
            </a:r>
          </a:p>
        </p:txBody>
      </p:sp>
      <p:pic>
        <p:nvPicPr>
          <p:cNvPr id="234" name="mrt-mrt.jpg" descr="mrt-mrt.jpg"/>
          <p:cNvPicPr>
            <a:picLocks noChangeAspect="1"/>
          </p:cNvPicPr>
          <p:nvPr/>
        </p:nvPicPr>
        <p:blipFill>
          <a:blip r:embed="rId2">
            <a:extLst/>
          </a:blip>
          <a:stretch>
            <a:fillRect/>
          </a:stretch>
        </p:blipFill>
        <p:spPr>
          <a:xfrm>
            <a:off x="1429847" y="5373138"/>
            <a:ext cx="10145106" cy="426094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Введение"/>
          <p:cNvSpPr txBox="1"/>
          <p:nvPr>
            <p:ph type="title"/>
          </p:nvPr>
        </p:nvSpPr>
        <p:spPr>
          <a:prstGeom prst="rect">
            <a:avLst/>
          </a:prstGeom>
        </p:spPr>
        <p:txBody>
          <a:bodyPr/>
          <a:lstStyle>
            <a:lvl1pPr defTabSz="467359">
              <a:spcBef>
                <a:spcPts val="2200"/>
              </a:spcBef>
              <a:defRPr sz="4800"/>
            </a:lvl1pPr>
          </a:lstStyle>
          <a:p>
            <a:pPr/>
            <a:r>
              <a:t>Введение</a:t>
            </a:r>
          </a:p>
        </p:txBody>
      </p:sp>
      <p:sp>
        <p:nvSpPr>
          <p:cNvPr id="170" name="Под томографией понимается метод исследования, при котором используют рентген. Благодаря ему происходит послойная съёмка внутренней структуры объекта, а затем по полученным срезам происходит анализ и обработка изображений с последующим преобразованием их в трехмерную компьютерную модель. Это один из самых эффективных методов диагностики, который к тому же дает достаточно много информации."/>
          <p:cNvSpPr txBox="1"/>
          <p:nvPr>
            <p:ph type="body" sz="half" idx="1"/>
          </p:nvPr>
        </p:nvSpPr>
        <p:spPr>
          <a:xfrm>
            <a:off x="406400" y="2799383"/>
            <a:ext cx="6676448" cy="6847472"/>
          </a:xfrm>
          <a:prstGeom prst="rect">
            <a:avLst/>
          </a:prstGeom>
        </p:spPr>
        <p:txBody>
          <a:bodyPr/>
          <a:lstStyle>
            <a:lvl1pPr marL="355600" indent="-355600" defTabSz="467359">
              <a:spcBef>
                <a:spcPts val="2200"/>
              </a:spcBef>
              <a:defRPr sz="2720">
                <a:solidFill>
                  <a:srgbClr val="000000"/>
                </a:solidFill>
              </a:defRPr>
            </a:lvl1pPr>
          </a:lstStyle>
          <a:p>
            <a:pPr/>
            <a:r>
              <a:t>Под томографией понимается метод исследования, при котором используют рентген. Благодаря ему происходит послойная съёмка внутренней структуры объекта, а затем по полученным срезам происходит анализ и обработка изображений с последующим преобразованием их в трехмерную компьютерную модель. Это один из самых эффективных методов диагностики, который к тому же дает достаточно много информации.</a:t>
            </a:r>
          </a:p>
        </p:txBody>
      </p:sp>
      <p:pic>
        <p:nvPicPr>
          <p:cNvPr id="171" name="13_!700x500_90.jpg" descr="13_!700x500_90.jpg"/>
          <p:cNvPicPr>
            <a:picLocks noChangeAspect="1"/>
          </p:cNvPicPr>
          <p:nvPr/>
        </p:nvPicPr>
        <p:blipFill>
          <a:blip r:embed="rId2">
            <a:extLst/>
          </a:blip>
          <a:stretch>
            <a:fillRect/>
          </a:stretch>
        </p:blipFill>
        <p:spPr>
          <a:xfrm>
            <a:off x="7230505" y="1453183"/>
            <a:ext cx="5420283" cy="3871631"/>
          </a:xfrm>
          <a:prstGeom prst="rect">
            <a:avLst/>
          </a:prstGeom>
          <a:ln w="12700">
            <a:miter lim="400000"/>
          </a:ln>
        </p:spPr>
      </p:pic>
      <p:pic>
        <p:nvPicPr>
          <p:cNvPr id="172" name="d4db5545ed544f2e48a823ecb56911d8asdasdasd5944d53be91d85.98566048-650x433-d4db5545ed544f2e48a823ecb56911d8.jpg" descr="d4db5545ed544f2e48a823ecb56911d8asdasdasd5944d53be91d85.98566048-650x433-d4db5545ed544f2e48a823ecb56911d8.jpg"/>
          <p:cNvPicPr>
            <a:picLocks noChangeAspect="1"/>
          </p:cNvPicPr>
          <p:nvPr/>
        </p:nvPicPr>
        <p:blipFill>
          <a:blip r:embed="rId3">
            <a:extLst/>
          </a:blip>
          <a:stretch>
            <a:fillRect/>
          </a:stretch>
        </p:blipFill>
        <p:spPr>
          <a:xfrm>
            <a:off x="7230505" y="5539581"/>
            <a:ext cx="5420283" cy="361074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diag_mrt_3.jpg" descr="diag_mrt_3.jpg"/>
          <p:cNvPicPr>
            <a:picLocks noChangeAspect="1"/>
          </p:cNvPicPr>
          <p:nvPr/>
        </p:nvPicPr>
        <p:blipFill>
          <a:blip r:embed="rId2">
            <a:extLst/>
          </a:blip>
          <a:stretch>
            <a:fillRect/>
          </a:stretch>
        </p:blipFill>
        <p:spPr>
          <a:xfrm>
            <a:off x="-1" y="1327114"/>
            <a:ext cx="13004801" cy="709937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Томография в современной медицине"/>
          <p:cNvSpPr txBox="1"/>
          <p:nvPr>
            <p:ph type="body" idx="13"/>
          </p:nvPr>
        </p:nvSpPr>
        <p:spPr>
          <a:prstGeom prst="rect">
            <a:avLst/>
          </a:prstGeom>
        </p:spPr>
        <p:txBody>
          <a:bodyPr/>
          <a:lstStyle/>
          <a:p>
            <a:pPr/>
            <a:r>
              <a:t>Томография в современной медицине</a:t>
            </a:r>
          </a:p>
        </p:txBody>
      </p:sp>
      <p:sp>
        <p:nvSpPr>
          <p:cNvPr id="177" name="Цель Реферата"/>
          <p:cNvSpPr txBox="1"/>
          <p:nvPr>
            <p:ph type="title"/>
          </p:nvPr>
        </p:nvSpPr>
        <p:spPr>
          <a:prstGeom prst="rect">
            <a:avLst/>
          </a:prstGeom>
        </p:spPr>
        <p:txBody>
          <a:bodyPr/>
          <a:lstStyle>
            <a:lvl1pPr defTabSz="467359">
              <a:spcBef>
                <a:spcPts val="2200"/>
              </a:spcBef>
              <a:defRPr sz="4800"/>
            </a:lvl1pPr>
          </a:lstStyle>
          <a:p>
            <a:pPr/>
            <a:r>
              <a:t>Цель Реферата</a:t>
            </a:r>
          </a:p>
        </p:txBody>
      </p:sp>
      <p:sp>
        <p:nvSpPr>
          <p:cNvPr id="178" name="Только с помощью компьютерной томографии можно диагностировать потенциально опасные для жизни состояния: кровоизлияние, тромбы или рак на начальной стадии. Диагностика необходима для спасения жизней, поэтому тема реферата актуальна в наши дни.…"/>
          <p:cNvSpPr txBox="1"/>
          <p:nvPr>
            <p:ph type="body" sz="half" idx="1"/>
          </p:nvPr>
        </p:nvSpPr>
        <p:spPr>
          <a:xfrm>
            <a:off x="406400" y="2743200"/>
            <a:ext cx="5972943" cy="6962873"/>
          </a:xfrm>
          <a:prstGeom prst="rect">
            <a:avLst/>
          </a:prstGeom>
        </p:spPr>
        <p:txBody>
          <a:bodyPr/>
          <a:lstStyle/>
          <a:p>
            <a:pPr marL="315594" indent="-315594" defTabSz="414781">
              <a:spcBef>
                <a:spcPts val="1900"/>
              </a:spcBef>
              <a:defRPr sz="2414">
                <a:solidFill>
                  <a:srgbClr val="000000"/>
                </a:solidFill>
              </a:defRPr>
            </a:pPr>
            <a:r>
              <a:t>Только с помощью компьютерной томографии можно диагностировать потенциально опасные для жизни состояния: кровоизлияние, тромбы или рак на начальной стадии. Диагностика необходима для спасения жизней, поэтому тема реферата актуальна в наши дни.</a:t>
            </a:r>
          </a:p>
          <a:p>
            <a:pPr marL="315594" indent="-315594" defTabSz="414781">
              <a:spcBef>
                <a:spcPts val="1900"/>
              </a:spcBef>
              <a:defRPr sz="2414">
                <a:solidFill>
                  <a:srgbClr val="000000"/>
                </a:solidFill>
              </a:defRPr>
            </a:pPr>
            <a:r>
              <a:t>Целью данного реферата является рассмотрение и сравнение существующих алгоритмов томографической реконструкции, т.е. преобразования полученных данных в полноценное изображение. </a:t>
            </a:r>
          </a:p>
        </p:txBody>
      </p:sp>
      <p:pic>
        <p:nvPicPr>
          <p:cNvPr id="179" name="85b530457763abae4b1dc2fbf77533ec.jpg" descr="85b530457763abae4b1dc2fbf77533ec.jpg"/>
          <p:cNvPicPr>
            <a:picLocks noChangeAspect="1"/>
          </p:cNvPicPr>
          <p:nvPr/>
        </p:nvPicPr>
        <p:blipFill>
          <a:blip r:embed="rId2">
            <a:extLst/>
          </a:blip>
          <a:stretch>
            <a:fillRect/>
          </a:stretch>
        </p:blipFill>
        <p:spPr>
          <a:xfrm>
            <a:off x="6681688" y="2104709"/>
            <a:ext cx="5972944" cy="666178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Томография в современной медицине"/>
          <p:cNvSpPr txBox="1"/>
          <p:nvPr>
            <p:ph type="body" idx="13"/>
          </p:nvPr>
        </p:nvSpPr>
        <p:spPr>
          <a:prstGeom prst="rect">
            <a:avLst/>
          </a:prstGeom>
        </p:spPr>
        <p:txBody>
          <a:bodyPr/>
          <a:lstStyle/>
          <a:p>
            <a:pPr/>
            <a:r>
              <a:t>Томография в современной медицине</a:t>
            </a:r>
          </a:p>
        </p:txBody>
      </p:sp>
      <p:sp>
        <p:nvSpPr>
          <p:cNvPr id="182" name="Основные понятия"/>
          <p:cNvSpPr txBox="1"/>
          <p:nvPr>
            <p:ph type="title"/>
          </p:nvPr>
        </p:nvSpPr>
        <p:spPr>
          <a:prstGeom prst="rect">
            <a:avLst/>
          </a:prstGeom>
        </p:spPr>
        <p:txBody>
          <a:bodyPr/>
          <a:lstStyle>
            <a:lvl1pPr defTabSz="467359">
              <a:spcBef>
                <a:spcPts val="2200"/>
              </a:spcBef>
              <a:defRPr sz="4800"/>
            </a:lvl1pPr>
          </a:lstStyle>
          <a:p>
            <a:pPr/>
            <a:r>
              <a:t>Основные понятия</a:t>
            </a:r>
          </a:p>
        </p:txBody>
      </p:sp>
      <p:sp>
        <p:nvSpPr>
          <p:cNvPr id="183" name="Томография (др.-греч. τομή — сечение) — метод послойного исследования внутренней структуры объекта, который при этом не предполагает каких-либо его разрушений, путем многократного просвечивания под различными ракурсами. Сначала проводится совокупность процессов записи данных, затем к ним применяется алгоритмы математической обработки."/>
          <p:cNvSpPr txBox="1"/>
          <p:nvPr>
            <p:ph type="body" sz="half" idx="1"/>
          </p:nvPr>
        </p:nvSpPr>
        <p:spPr>
          <a:xfrm>
            <a:off x="406400" y="2743200"/>
            <a:ext cx="7127399" cy="6727310"/>
          </a:xfrm>
          <a:prstGeom prst="rect">
            <a:avLst/>
          </a:prstGeom>
        </p:spPr>
        <p:txBody>
          <a:bodyPr/>
          <a:lstStyle>
            <a:lvl1pPr marL="404495" indent="-404495" defTabSz="531622">
              <a:spcBef>
                <a:spcPts val="2500"/>
              </a:spcBef>
              <a:defRPr sz="3094">
                <a:solidFill>
                  <a:srgbClr val="000000"/>
                </a:solidFill>
              </a:defRPr>
            </a:lvl1pPr>
          </a:lstStyle>
          <a:p>
            <a:pPr/>
            <a:r>
              <a:t>Томография (др.-греч. τομή — сечение) — метод послойного исследования внутренней структуры объекта, который при этом не предполагает каких-либо его разрушений, путем многократного просвечивания под различными ракурсами. Сначала проводится совокупность процессов записи данных, затем к ним применяется алгоритмы математической обработки.</a:t>
            </a:r>
          </a:p>
        </p:txBody>
      </p:sp>
      <p:pic>
        <p:nvPicPr>
          <p:cNvPr id="184" name="Screenshot 2019-05-26 at 16.41.48.png" descr="Screenshot 2019-05-26 at 16.41.48.png"/>
          <p:cNvPicPr>
            <a:picLocks noChangeAspect="1"/>
          </p:cNvPicPr>
          <p:nvPr/>
        </p:nvPicPr>
        <p:blipFill>
          <a:blip r:embed="rId2">
            <a:extLst/>
          </a:blip>
          <a:stretch>
            <a:fillRect/>
          </a:stretch>
        </p:blipFill>
        <p:spPr>
          <a:xfrm>
            <a:off x="7556499" y="2426289"/>
            <a:ext cx="4597401" cy="54483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Томография в современной медицине"/>
          <p:cNvSpPr txBox="1"/>
          <p:nvPr>
            <p:ph type="body" idx="13"/>
          </p:nvPr>
        </p:nvSpPr>
        <p:spPr>
          <a:prstGeom prst="rect">
            <a:avLst/>
          </a:prstGeom>
        </p:spPr>
        <p:txBody>
          <a:bodyPr/>
          <a:lstStyle/>
          <a:p>
            <a:pPr/>
            <a:r>
              <a:t>Томография в современной медицине</a:t>
            </a:r>
          </a:p>
        </p:txBody>
      </p:sp>
      <p:sp>
        <p:nvSpPr>
          <p:cNvPr id="187" name="Компьютерная томография"/>
          <p:cNvSpPr txBox="1"/>
          <p:nvPr>
            <p:ph type="title"/>
          </p:nvPr>
        </p:nvSpPr>
        <p:spPr>
          <a:prstGeom prst="rect">
            <a:avLst/>
          </a:prstGeom>
        </p:spPr>
        <p:txBody>
          <a:bodyPr/>
          <a:lstStyle>
            <a:lvl1pPr defTabSz="467359">
              <a:spcBef>
                <a:spcPts val="2200"/>
              </a:spcBef>
              <a:defRPr sz="4800"/>
            </a:lvl1pPr>
          </a:lstStyle>
          <a:p>
            <a:pPr/>
            <a:r>
              <a:t>Компьютерная томография</a:t>
            </a:r>
          </a:p>
        </p:txBody>
      </p:sp>
      <p:sp>
        <p:nvSpPr>
          <p:cNvPr id="188" name="Компьютерная томография, которая дает послойные снимки интересующих объектов на разных уровнях глубины. С помощью рентгеновских лучей проводятся исследования, результаты которых поступают в компьютер и проходят обработку."/>
          <p:cNvSpPr txBox="1"/>
          <p:nvPr>
            <p:ph type="body" sz="half" idx="1"/>
          </p:nvPr>
        </p:nvSpPr>
        <p:spPr>
          <a:xfrm>
            <a:off x="406400" y="2743200"/>
            <a:ext cx="5872807" cy="6677806"/>
          </a:xfrm>
          <a:prstGeom prst="rect">
            <a:avLst/>
          </a:prstGeom>
        </p:spPr>
        <p:txBody>
          <a:bodyPr/>
          <a:lstStyle>
            <a:lvl1pPr marL="426719" indent="-426719" defTabSz="560831">
              <a:spcBef>
                <a:spcPts val="2600"/>
              </a:spcBef>
              <a:defRPr sz="3264">
                <a:solidFill>
                  <a:srgbClr val="000000"/>
                </a:solidFill>
              </a:defRPr>
            </a:lvl1pPr>
          </a:lstStyle>
          <a:p>
            <a:pPr/>
            <a:r>
              <a:t>Компьютерная томография, которая дает послойные снимки интересующих объектов на разных уровнях глубины. С помощью рентгеновских лучей проводятся исследования, результаты которых поступают в компьютер и проходят обработку.</a:t>
            </a:r>
          </a:p>
        </p:txBody>
      </p:sp>
      <p:pic>
        <p:nvPicPr>
          <p:cNvPr id="189" name="Снимки-КТ-и-ПЭТ.png" descr="Снимки-КТ-и-ПЭТ.png"/>
          <p:cNvPicPr>
            <a:picLocks noChangeAspect="1"/>
          </p:cNvPicPr>
          <p:nvPr/>
        </p:nvPicPr>
        <p:blipFill>
          <a:blip r:embed="rId2">
            <a:extLst/>
          </a:blip>
          <a:stretch>
            <a:fillRect/>
          </a:stretch>
        </p:blipFill>
        <p:spPr>
          <a:xfrm>
            <a:off x="6853567" y="2173646"/>
            <a:ext cx="6044075" cy="540630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Томография в современной медицине"/>
          <p:cNvSpPr txBox="1"/>
          <p:nvPr>
            <p:ph type="body" idx="13"/>
          </p:nvPr>
        </p:nvSpPr>
        <p:spPr>
          <a:prstGeom prst="rect">
            <a:avLst/>
          </a:prstGeom>
        </p:spPr>
        <p:txBody>
          <a:bodyPr/>
          <a:lstStyle/>
          <a:p>
            <a:pPr/>
            <a:r>
              <a:t>Томография в современной медицине</a:t>
            </a:r>
          </a:p>
        </p:txBody>
      </p:sp>
      <p:sp>
        <p:nvSpPr>
          <p:cNvPr id="192" name="Магнитно-резонансная томография"/>
          <p:cNvSpPr txBox="1"/>
          <p:nvPr>
            <p:ph type="title"/>
          </p:nvPr>
        </p:nvSpPr>
        <p:spPr>
          <a:xfrm>
            <a:off x="406400" y="1536700"/>
            <a:ext cx="6390167" cy="1154116"/>
          </a:xfrm>
          <a:prstGeom prst="rect">
            <a:avLst/>
          </a:prstGeom>
        </p:spPr>
        <p:txBody>
          <a:bodyPr/>
          <a:lstStyle>
            <a:lvl1pPr defTabSz="403097">
              <a:spcBef>
                <a:spcPts val="1900"/>
              </a:spcBef>
              <a:defRPr sz="4140"/>
            </a:lvl1pPr>
          </a:lstStyle>
          <a:p>
            <a:pPr/>
            <a:r>
              <a:t>Магнитно-резонансная томография</a:t>
            </a:r>
          </a:p>
        </p:txBody>
      </p:sp>
      <p:sp>
        <p:nvSpPr>
          <p:cNvPr id="193" name="Магнитно-резонансная томография или МРТ, при которой измеряется разница между атомами водорода благодаря принципу ядерного магнитного резонанса. Этот метод диагностики позволяет получать не только физические данные, но и химические. Это преимущество довольно полезно при исследовании мягких тканей."/>
          <p:cNvSpPr txBox="1"/>
          <p:nvPr>
            <p:ph type="body" sz="half" idx="1"/>
          </p:nvPr>
        </p:nvSpPr>
        <p:spPr>
          <a:xfrm>
            <a:off x="406400" y="2743199"/>
            <a:ext cx="5662836" cy="6919815"/>
          </a:xfrm>
          <a:prstGeom prst="rect">
            <a:avLst/>
          </a:prstGeom>
        </p:spPr>
        <p:txBody>
          <a:bodyPr/>
          <a:lstStyle>
            <a:lvl1pPr marL="368934" indent="-368934" defTabSz="484886">
              <a:spcBef>
                <a:spcPts val="2300"/>
              </a:spcBef>
              <a:defRPr sz="2822">
                <a:solidFill>
                  <a:srgbClr val="000000"/>
                </a:solidFill>
              </a:defRPr>
            </a:lvl1pPr>
          </a:lstStyle>
          <a:p>
            <a:pPr/>
            <a:r>
              <a:t>Магнитно-резонансная томография или МРТ, при которой измеряется разница между атомами водорода благодаря принципу ядерного магнитного резонанса. Этот метод диагностики позволяет получать не только физические данные, но и химические. Это преимущество довольно полезно при исследовании мягких тканей. </a:t>
            </a:r>
          </a:p>
        </p:txBody>
      </p:sp>
      <p:pic>
        <p:nvPicPr>
          <p:cNvPr id="194" name="ПЭТ-МРТ-в-Ассуте.jpg" descr="ПЭТ-МРТ-в-Ассуте.jpg"/>
          <p:cNvPicPr>
            <a:picLocks noChangeAspect="1"/>
          </p:cNvPicPr>
          <p:nvPr/>
        </p:nvPicPr>
        <p:blipFill>
          <a:blip r:embed="rId2">
            <a:extLst/>
          </a:blip>
          <a:stretch>
            <a:fillRect/>
          </a:stretch>
        </p:blipFill>
        <p:spPr>
          <a:xfrm>
            <a:off x="6725979" y="1299062"/>
            <a:ext cx="5821850" cy="4206286"/>
          </a:xfrm>
          <a:prstGeom prst="rect">
            <a:avLst/>
          </a:prstGeom>
          <a:ln w="12700">
            <a:miter lim="400000"/>
          </a:ln>
        </p:spPr>
      </p:pic>
      <p:pic>
        <p:nvPicPr>
          <p:cNvPr id="195" name="1503641019_5414.png" descr="1503641019_5414.png"/>
          <p:cNvPicPr>
            <a:picLocks noChangeAspect="1"/>
          </p:cNvPicPr>
          <p:nvPr/>
        </p:nvPicPr>
        <p:blipFill>
          <a:blip r:embed="rId3">
            <a:extLst/>
          </a:blip>
          <a:stretch>
            <a:fillRect/>
          </a:stretch>
        </p:blipFill>
        <p:spPr>
          <a:xfrm>
            <a:off x="6012073" y="6684723"/>
            <a:ext cx="6670347" cy="19877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Томография в современной медицине"/>
          <p:cNvSpPr txBox="1"/>
          <p:nvPr>
            <p:ph type="body" idx="13"/>
          </p:nvPr>
        </p:nvSpPr>
        <p:spPr>
          <a:prstGeom prst="rect">
            <a:avLst/>
          </a:prstGeom>
        </p:spPr>
        <p:txBody>
          <a:bodyPr/>
          <a:lstStyle/>
          <a:p>
            <a:pPr/>
            <a:r>
              <a:t>Томография в современной медицине</a:t>
            </a:r>
          </a:p>
        </p:txBody>
      </p:sp>
      <p:sp>
        <p:nvSpPr>
          <p:cNvPr id="198" name="Позитронно-эмиссионная томография"/>
          <p:cNvSpPr txBox="1"/>
          <p:nvPr>
            <p:ph type="title"/>
          </p:nvPr>
        </p:nvSpPr>
        <p:spPr>
          <a:xfrm>
            <a:off x="406400" y="1536700"/>
            <a:ext cx="6406248" cy="1388095"/>
          </a:xfrm>
          <a:prstGeom prst="rect">
            <a:avLst/>
          </a:prstGeom>
        </p:spPr>
        <p:txBody>
          <a:bodyPr/>
          <a:lstStyle>
            <a:lvl1pPr defTabSz="484886">
              <a:spcBef>
                <a:spcPts val="2300"/>
              </a:spcBef>
              <a:defRPr sz="4980"/>
            </a:lvl1pPr>
          </a:lstStyle>
          <a:p>
            <a:pPr/>
            <a:r>
              <a:t>Позитронно-эмиссионная томография </a:t>
            </a:r>
          </a:p>
        </p:txBody>
      </p:sp>
      <p:sp>
        <p:nvSpPr>
          <p:cNvPr id="199" name="Позитронно-эмиссионная томография или ПЭТ является одним из новейших диагностических методов. Основное его отличие от других методов в том, что он применяется для определения, функциональны ли ткани, в то время как вышеупомянутые методы изучают непосредственно анатомические особенности объектов. Информация об органах получается с помощью радионуклеидного исследования."/>
          <p:cNvSpPr txBox="1"/>
          <p:nvPr>
            <p:ph type="body" sz="half" idx="1"/>
          </p:nvPr>
        </p:nvSpPr>
        <p:spPr>
          <a:xfrm>
            <a:off x="406399" y="2743200"/>
            <a:ext cx="5867390" cy="6785406"/>
          </a:xfrm>
          <a:prstGeom prst="rect">
            <a:avLst/>
          </a:prstGeom>
        </p:spPr>
        <p:txBody>
          <a:bodyPr/>
          <a:lstStyle>
            <a:lvl1pPr marL="337820" indent="-337820" defTabSz="443991">
              <a:spcBef>
                <a:spcPts val="2100"/>
              </a:spcBef>
              <a:defRPr sz="2584">
                <a:solidFill>
                  <a:srgbClr val="000000"/>
                </a:solidFill>
              </a:defRPr>
            </a:lvl1pPr>
          </a:lstStyle>
          <a:p>
            <a:pPr/>
            <a:r>
              <a:t>Позитронно-эмиссионная томография или ПЭТ является одним из новейших диагностических методов. Основное его отличие от других методов в том, что он применяется для определения, функциональны ли ткани, в то время как вышеупомянутые методы изучают непосредственно анатомические особенности объектов. Информация об органах получается с помощью радионуклеидного исследования.</a:t>
            </a:r>
          </a:p>
        </p:txBody>
      </p:sp>
      <p:pic>
        <p:nvPicPr>
          <p:cNvPr id="200" name="Screenshot 2019-05-26 at 17.41.41.png" descr="Screenshot 2019-05-26 at 17.41.41.png"/>
          <p:cNvPicPr>
            <a:picLocks noChangeAspect="1"/>
          </p:cNvPicPr>
          <p:nvPr/>
        </p:nvPicPr>
        <p:blipFill>
          <a:blip r:embed="rId2">
            <a:extLst/>
          </a:blip>
          <a:stretch>
            <a:fillRect/>
          </a:stretch>
        </p:blipFill>
        <p:spPr>
          <a:xfrm>
            <a:off x="7801440" y="1643133"/>
            <a:ext cx="3190260" cy="3143067"/>
          </a:xfrm>
          <a:prstGeom prst="rect">
            <a:avLst/>
          </a:prstGeom>
          <a:ln w="12700">
            <a:miter lim="400000"/>
          </a:ln>
        </p:spPr>
      </p:pic>
      <p:pic>
        <p:nvPicPr>
          <p:cNvPr id="201" name="Screenshot 2019-05-26 at 17.42.09.png" descr="Screenshot 2019-05-26 at 17.42.09.png"/>
          <p:cNvPicPr>
            <a:picLocks noChangeAspect="1"/>
          </p:cNvPicPr>
          <p:nvPr/>
        </p:nvPicPr>
        <p:blipFill>
          <a:blip r:embed="rId3">
            <a:extLst/>
          </a:blip>
          <a:stretch>
            <a:fillRect/>
          </a:stretch>
        </p:blipFill>
        <p:spPr>
          <a:xfrm>
            <a:off x="6551585" y="5423210"/>
            <a:ext cx="2810067" cy="3486027"/>
          </a:xfrm>
          <a:prstGeom prst="rect">
            <a:avLst/>
          </a:prstGeom>
          <a:ln w="12700">
            <a:miter lim="400000"/>
          </a:ln>
        </p:spPr>
      </p:pic>
      <p:pic>
        <p:nvPicPr>
          <p:cNvPr id="202" name="Screenshot 2019-05-26 at 17.42.38.png" descr="Screenshot 2019-05-26 at 17.42.38.png"/>
          <p:cNvPicPr>
            <a:picLocks noChangeAspect="1"/>
          </p:cNvPicPr>
          <p:nvPr/>
        </p:nvPicPr>
        <p:blipFill>
          <a:blip r:embed="rId4">
            <a:extLst/>
          </a:blip>
          <a:stretch>
            <a:fillRect/>
          </a:stretch>
        </p:blipFill>
        <p:spPr>
          <a:xfrm>
            <a:off x="9639447" y="5423210"/>
            <a:ext cx="3150025" cy="348602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Алгоритмы компьютерной томографии"/>
          <p:cNvSpPr txBox="1"/>
          <p:nvPr>
            <p:ph type="body" idx="13"/>
          </p:nvPr>
        </p:nvSpPr>
        <p:spPr>
          <a:prstGeom prst="rect">
            <a:avLst/>
          </a:prstGeom>
        </p:spPr>
        <p:txBody>
          <a:bodyPr/>
          <a:lstStyle/>
          <a:p>
            <a:pPr/>
            <a:r>
              <a:t>Алгоритмы компьютерной томографии</a:t>
            </a:r>
          </a:p>
        </p:txBody>
      </p:sp>
      <p:sp>
        <p:nvSpPr>
          <p:cNvPr id="205" name="задачА и способы её решения"/>
          <p:cNvSpPr txBox="1"/>
          <p:nvPr>
            <p:ph type="title"/>
          </p:nvPr>
        </p:nvSpPr>
        <p:spPr>
          <a:prstGeom prst="rect">
            <a:avLst/>
          </a:prstGeom>
        </p:spPr>
        <p:txBody>
          <a:bodyPr/>
          <a:lstStyle>
            <a:lvl1pPr defTabSz="467359">
              <a:spcBef>
                <a:spcPts val="2200"/>
              </a:spcBef>
              <a:defRPr sz="4800"/>
            </a:lvl1pPr>
          </a:lstStyle>
          <a:p>
            <a:pPr/>
            <a:r>
              <a:t>задачА и способы её решения</a:t>
            </a:r>
          </a:p>
        </p:txBody>
      </p:sp>
      <p:sp>
        <p:nvSpPr>
          <p:cNvPr id="206" name="Восстановление многомерного объекта из множества его проекций — довольно сложная задача, надобность решения которой возникла достаточно давно. В наши дни математики составили множество алгоритмов и способов ее решения.…"/>
          <p:cNvSpPr txBox="1"/>
          <p:nvPr>
            <p:ph type="body" sz="half" idx="1"/>
          </p:nvPr>
        </p:nvSpPr>
        <p:spPr>
          <a:xfrm>
            <a:off x="406400" y="2743200"/>
            <a:ext cx="6166280" cy="6834350"/>
          </a:xfrm>
          <a:prstGeom prst="rect">
            <a:avLst/>
          </a:prstGeom>
        </p:spPr>
        <p:txBody>
          <a:bodyPr/>
          <a:lstStyle/>
          <a:p>
            <a:pPr marL="342264" indent="-342264" defTabSz="449833">
              <a:spcBef>
                <a:spcPts val="2100"/>
              </a:spcBef>
              <a:defRPr sz="2618">
                <a:solidFill>
                  <a:srgbClr val="000000"/>
                </a:solidFill>
              </a:defRPr>
            </a:pPr>
            <a:r>
              <a:t>Восстановление многомерного объекта из множества его проекций — довольно сложная задача, надобность решения которой возникла достаточно давно. В наши дни математики составили множество алгоритмов и способов ее решения.</a:t>
            </a:r>
          </a:p>
          <a:p>
            <a:pPr marL="342264" indent="-342264" defTabSz="449833">
              <a:spcBef>
                <a:spcPts val="2100"/>
              </a:spcBef>
              <a:defRPr sz="2618">
                <a:solidFill>
                  <a:srgbClr val="000000"/>
                </a:solidFill>
              </a:defRPr>
            </a:pPr>
            <a:r>
              <a:t>В основном способы решения поставленной задачи восстановления структуры интересующего нас объекта (или его части) делятся на два класса: аналитические и итерационные.</a:t>
            </a:r>
          </a:p>
        </p:txBody>
      </p:sp>
      <p:pic>
        <p:nvPicPr>
          <p:cNvPr id="207" name="00013.jpg" descr="00013.jpg"/>
          <p:cNvPicPr>
            <a:picLocks noChangeAspect="1"/>
          </p:cNvPicPr>
          <p:nvPr/>
        </p:nvPicPr>
        <p:blipFill>
          <a:blip r:embed="rId2">
            <a:extLst/>
          </a:blip>
          <a:stretch>
            <a:fillRect/>
          </a:stretch>
        </p:blipFill>
        <p:spPr>
          <a:xfrm>
            <a:off x="6646111" y="3274647"/>
            <a:ext cx="6017175" cy="505850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